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87" r:id="rId3"/>
    <p:sldId id="288" r:id="rId4"/>
    <p:sldId id="282" r:id="rId5"/>
    <p:sldId id="289" r:id="rId6"/>
    <p:sldId id="286" r:id="rId7"/>
    <p:sldId id="28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E4E8"/>
    <a:srgbClr val="50164A"/>
    <a:srgbClr val="E2E4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154E65-4C25-438E-B907-ED559CFC50E8}" v="38" dt="2026-02-03T21:37:35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21" d="100"/>
          <a:sy n="121" d="100"/>
        </p:scale>
        <p:origin x="2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184ABF-60E6-4009-8F6E-2284E1EB66F0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69E8BC-4E23-4A1D-A022-DB03244565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72820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0B83D-8D21-D3BD-1F8C-BAE06A5D79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ED3106-7BFB-AFB1-F6E7-E20AA81875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162B64-2B62-709E-C7ED-D65ED30AFA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DC9DDC-32FB-6E61-76CC-96C4C375B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572A6-6F31-1CCB-6816-E82661BDA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9857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9EAB50-A383-1481-DD41-15AEE964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307D89-D434-5119-14DE-4DFCC5D7F3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F9783A-5BD1-33FC-8139-7A69E62CE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D9EAD-6235-60CC-3E16-B0A85EB9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521E66-B921-D4DC-3B3B-6B83E70B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5102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E1B002C-841B-B5D8-B37B-A8C3829381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EF5115-282D-FA9F-F86B-A4FDCAACF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96B4C-9BD4-8397-E713-0E3FF5793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20ADC-B4DD-177B-335D-A73321D25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E3D0B-246C-7C23-506A-839E6B056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9041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56B3E-0A76-AF88-C673-9CC6B73C2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E698D-C291-D9C8-D22D-235AB1FEE7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D048AD-7517-9939-63F8-CFF5E494CA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7040B-8C45-9630-A0CB-44813D3DD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34DDB-893F-B6C5-59DA-D4AE7934B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2616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9E2A-3071-A69A-ACA6-D165106D5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F41103-6BC2-A788-C94E-823EBB411D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FA1988-9E06-739D-BFA8-F963E16AD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E5844-C3D4-3F52-6BCF-EC5856E93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326B04-7BB5-A038-839E-92175AB56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9996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62A1-8233-CB31-7051-0170F15E6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C4F07D-1E73-A960-1F7D-FDF3DAEA5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A16E8E-1615-F987-A5DD-780E7077A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516CA9-25E4-01D3-24D2-BC5972FE2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9A1F65-2037-E274-834C-A2C6C0E9F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B5D40B-2981-39A1-41C7-714EA4B42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764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FC2C4-E62D-3B8C-DCB1-A8C3D2A7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A20D57-0252-8A0D-62ED-B7A54A9144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5CAF8-5BAF-FB1B-A168-9745A7006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8168FF-1BD8-3E14-7E41-45B54E6A7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40F972-F708-2EB4-15D7-A8B721876F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3CE321-D027-BA2A-A733-29F38F594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0C1FA0F-229A-99C2-12A0-4205E631B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F51899-F9CD-50C5-9321-5073DFBFD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938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5F609-EA24-9BC2-EA32-6E2D3D6D6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07D14-3ACA-67C1-0EE1-B7DB2F478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9A374E-E4D6-0503-8A91-B1C469A63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62701B-9DEB-79A9-9E0D-FD264ED43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57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85C0AE-79EC-ACA5-0101-B5C55CE87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12198-9F28-868E-AFA4-9B39D0D4C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1354C9-1395-CA32-C7D6-474A428E2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58814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396A7-0E5A-AA2F-00BE-84D0B7996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D6CF3-A79C-07E3-7E08-6B9529273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6FC77F-78CF-C670-B32C-861C5B438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B4C7D-812C-1B31-4FBF-B7B0D475C7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6B3D77-67D4-896F-3399-98A88A6B4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897D6-A0BC-D1B1-D902-B284649BB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0061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716E6A-212E-9966-DEDF-5677CA688D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08642A-B839-4B0D-A053-5B956BE645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237432-0109-A4A8-87AE-A07EFDA66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5666AB-650C-A467-ED49-461EEF559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C400A-7100-35F9-7F1D-2518807F2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E7233-FED3-F5E0-264D-71EBA53E8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9659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A7B44-D790-91C3-57BC-B49A75E0BF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1DB6D7-1EBE-C027-5AB3-F7DE8424F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1EB32-8963-9109-BBD9-968AF6F0BD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564787-C13A-48C3-8028-80508DC0CE69}" type="datetimeFigureOut">
              <a:rPr lang="en-GB" smtClean="0"/>
              <a:t>04/02/2026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F11A91-15C3-D2DA-14F2-7AD47157C4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BEDB05-959B-BEEC-1432-4E1993BA7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C920CCD-A9D1-4E05-BAF0-0DDCFA6C88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974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49AC83-1735-1F26-F98C-339C11AF2A37}"/>
              </a:ext>
            </a:extLst>
          </p:cNvPr>
          <p:cNvSpPr txBox="1"/>
          <p:nvPr/>
        </p:nvSpPr>
        <p:spPr>
          <a:xfrm>
            <a:off x="4761" y="701697"/>
            <a:ext cx="1218723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b="1" dirty="0">
                <a:solidFill>
                  <a:srgbClr val="C00000"/>
                </a:solidFill>
                <a:latin typeface="Agency FB" panose="020B0503020202020204" pitchFamily="34" charset="0"/>
              </a:rPr>
              <a:t>Generative AI as a Translation Technology</a:t>
            </a:r>
            <a:endParaRPr kumimoji="0" lang="en-GB" sz="44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5F9EDFF-6E62-8036-9A70-02EF80F881D1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685800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4AD3E29-A553-990F-7B67-65EF9804B4C7}"/>
              </a:ext>
            </a:extLst>
          </p:cNvPr>
          <p:cNvCxnSpPr>
            <a:cxnSpLocks/>
          </p:cNvCxnSpPr>
          <p:nvPr/>
        </p:nvCxnSpPr>
        <p:spPr>
          <a:xfrm>
            <a:off x="12187238" y="0"/>
            <a:ext cx="0" cy="685800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B015DA5-EF6E-17E6-5726-DA6B0B0E391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429540" y="3429000"/>
            <a:ext cx="3332920" cy="3332920"/>
          </a:xfrm>
          <a:prstGeom prst="rect">
            <a:avLst/>
          </a:prstGeom>
          <a:effectLst>
            <a:softEdge rad="5969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854BB5-DAA9-F5CB-53AA-7737A9A79064}"/>
              </a:ext>
            </a:extLst>
          </p:cNvPr>
          <p:cNvSpPr txBox="1"/>
          <p:nvPr/>
        </p:nvSpPr>
        <p:spPr>
          <a:xfrm>
            <a:off x="2054345" y="1864482"/>
            <a:ext cx="8080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solidFill>
                  <a:srgbClr val="C00000"/>
                </a:solidFill>
                <a:latin typeface="Agency FB" panose="020B0503020202020204" pitchFamily="34" charset="0"/>
              </a:rPr>
              <a:t>Jacob Forward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King’s College, Cambridge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4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dirty="0">
                <a:solidFill>
                  <a:srgbClr val="C00000"/>
                </a:solidFill>
                <a:latin typeface="Agency FB" panose="020B0503020202020204" pitchFamily="34" charset="0"/>
              </a:rPr>
              <a:t>jf743@cam.ac.uk</a:t>
            </a:r>
            <a:endParaRPr kumimoji="0" lang="en-GB" sz="240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86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8A0B60-16A4-A480-B5CC-308D5E4F1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B86A38BC-FD86-5D0C-30BE-B06D95A24158}"/>
              </a:ext>
            </a:extLst>
          </p:cNvPr>
          <p:cNvSpPr txBox="1"/>
          <p:nvPr/>
        </p:nvSpPr>
        <p:spPr>
          <a:xfrm>
            <a:off x="1605946" y="250064"/>
            <a:ext cx="8980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rgbClr val="C00000"/>
                </a:solidFill>
                <a:latin typeface="Agency FB" panose="020B0503020202020204" pitchFamily="34" charset="0"/>
              </a:rPr>
              <a:t>Transliteration and Translation of Historical Texts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3" name="Picture 2" descr="A person wearing glasses and a turtleneck&#10;&#10;AI-generated content may be incorrect.">
            <a:extLst>
              <a:ext uri="{FF2B5EF4-FFF2-40B4-BE49-F238E27FC236}">
                <a16:creationId xmlns:a16="http://schemas.microsoft.com/office/drawing/2014/main" id="{FA14E60C-BC4E-17FE-AA4F-9261E1FD13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4931" y="1151626"/>
            <a:ext cx="2562244" cy="29289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C110BF-A3EC-1DA8-BB67-5C4412512891}"/>
              </a:ext>
            </a:extLst>
          </p:cNvPr>
          <p:cNvSpPr txBox="1"/>
          <p:nvPr/>
        </p:nvSpPr>
        <p:spPr>
          <a:xfrm>
            <a:off x="8982974" y="4057581"/>
            <a:ext cx="320902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b="1" dirty="0">
                <a:solidFill>
                  <a:schemeClr val="bg1"/>
                </a:solidFill>
              </a:rPr>
              <a:t>Colin Greenstreet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Substack: @generativelives</a:t>
            </a:r>
          </a:p>
        </p:txBody>
      </p:sp>
      <p:pic>
        <p:nvPicPr>
          <p:cNvPr id="9" name="Picture 8" descr="A page of a book&#10;&#10;AI-generated content may be incorrect.">
            <a:extLst>
              <a:ext uri="{FF2B5EF4-FFF2-40B4-BE49-F238E27FC236}">
                <a16:creationId xmlns:a16="http://schemas.microsoft.com/office/drawing/2014/main" id="{925A59E1-08A6-49F1-ECC5-B77636E81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68" y="1000663"/>
            <a:ext cx="3574590" cy="2769189"/>
          </a:xfrm>
          <a:prstGeom prst="rect">
            <a:avLst/>
          </a:prstGeom>
        </p:spPr>
      </p:pic>
      <p:pic>
        <p:nvPicPr>
          <p:cNvPr id="11" name="Picture 10" descr="A close up of a letter&#10;&#10;AI-generated content may be incorrect.">
            <a:extLst>
              <a:ext uri="{FF2B5EF4-FFF2-40B4-BE49-F238E27FC236}">
                <a16:creationId xmlns:a16="http://schemas.microsoft.com/office/drawing/2014/main" id="{792DE1DB-90E3-3E96-B52A-E75C31AE2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25" y="2608707"/>
            <a:ext cx="3697177" cy="2322289"/>
          </a:xfrm>
          <a:prstGeom prst="rect">
            <a:avLst/>
          </a:prstGeom>
        </p:spPr>
      </p:pic>
      <p:pic>
        <p:nvPicPr>
          <p:cNvPr id="13" name="Picture 12" descr="A close up of a letter&#10;&#10;AI-generated content may be incorrect.">
            <a:extLst>
              <a:ext uri="{FF2B5EF4-FFF2-40B4-BE49-F238E27FC236}">
                <a16:creationId xmlns:a16="http://schemas.microsoft.com/office/drawing/2014/main" id="{2CE634A8-CBBE-10C9-E218-5CA6328B3D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685" y="4301382"/>
            <a:ext cx="3904552" cy="25566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06542DC-58C4-D4C7-5F15-EB52ECF3D320}"/>
              </a:ext>
            </a:extLst>
          </p:cNvPr>
          <p:cNvSpPr txBox="1"/>
          <p:nvPr/>
        </p:nvSpPr>
        <p:spPr>
          <a:xfrm>
            <a:off x="4930254" y="1461927"/>
            <a:ext cx="3574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- Ottoman Turkish, Albanian, Bulgarian, Greek, Armenian, and mid-20</a:t>
            </a:r>
            <a:r>
              <a:rPr lang="en-GB" baseline="30000" dirty="0">
                <a:solidFill>
                  <a:schemeClr val="bg1"/>
                </a:solidFill>
              </a:rPr>
              <a:t>th</a:t>
            </a:r>
            <a:r>
              <a:rPr lang="en-GB" dirty="0">
                <a:solidFill>
                  <a:schemeClr val="bg1"/>
                </a:solidFill>
              </a:rPr>
              <a:t> Century Yiddish.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8717CC-9BC8-1E6F-94A6-63A9B87ACA87}"/>
              </a:ext>
            </a:extLst>
          </p:cNvPr>
          <p:cNvSpPr txBox="1"/>
          <p:nvPr/>
        </p:nvSpPr>
        <p:spPr>
          <a:xfrm>
            <a:off x="4930254" y="2735761"/>
            <a:ext cx="35745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-Right-to-left texts, mix of hand-written and print, non-Roman alphabets.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E369A87-DEFB-4BB9-8ACA-4A133BAC5FF7}"/>
              </a:ext>
            </a:extLst>
          </p:cNvPr>
          <p:cNvSpPr txBox="1"/>
          <p:nvPr/>
        </p:nvSpPr>
        <p:spPr>
          <a:xfrm>
            <a:off x="4930254" y="4083751"/>
            <a:ext cx="35745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-Accuracy? Reliability? 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-Democratisation of access vs skills cost.</a:t>
            </a:r>
          </a:p>
        </p:txBody>
      </p:sp>
    </p:spTree>
    <p:extLst>
      <p:ext uri="{BB962C8B-B14F-4D97-AF65-F5344CB8AC3E}">
        <p14:creationId xmlns:p14="http://schemas.microsoft.com/office/powerpoint/2010/main" val="1022715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C5FB0F-A493-94C1-F754-FDF91302D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6AF6DB8-5CFE-BCC2-AE0A-012B0CEAE47C}"/>
              </a:ext>
            </a:extLst>
          </p:cNvPr>
          <p:cNvSpPr txBox="1"/>
          <p:nvPr/>
        </p:nvSpPr>
        <p:spPr>
          <a:xfrm>
            <a:off x="1605946" y="250064"/>
            <a:ext cx="89801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000" b="1" dirty="0">
                <a:solidFill>
                  <a:srgbClr val="C00000"/>
                </a:solidFill>
                <a:latin typeface="Agency FB" panose="020B0503020202020204" pitchFamily="34" charset="0"/>
              </a:rPr>
              <a:t>Multimodality: Historical Cases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 descr="A diagram of a video recording&#10;&#10;AI-generated content may be incorrect.">
            <a:extLst>
              <a:ext uri="{FF2B5EF4-FFF2-40B4-BE49-F238E27FC236}">
                <a16:creationId xmlns:a16="http://schemas.microsoft.com/office/drawing/2014/main" id="{BD8BAE0F-97F8-277B-F286-67C7CC5DD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42" y="1099700"/>
            <a:ext cx="7862915" cy="542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06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9A7B5DA-D3E8-E421-6CFD-0A9D327DF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5C3E701-6985-CF11-673E-89E6C3ABB5A0}"/>
              </a:ext>
            </a:extLst>
          </p:cNvPr>
          <p:cNvSpPr txBox="1"/>
          <p:nvPr/>
        </p:nvSpPr>
        <p:spPr>
          <a:xfrm>
            <a:off x="2245735" y="250064"/>
            <a:ext cx="7392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Human Languages to </a:t>
            </a:r>
            <a:r>
              <a:rPr lang="en-GB" sz="4000" b="1" dirty="0">
                <a:solidFill>
                  <a:srgbClr val="C00000"/>
                </a:solidFill>
                <a:latin typeface="Agency FB" panose="020B0503020202020204" pitchFamily="34" charset="0"/>
              </a:rPr>
              <a:t>Machine Languages</a:t>
            </a:r>
            <a:endParaRPr kumimoji="0" lang="en-GB" sz="40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1917CF-FCE9-8FE3-5406-23517ADAB248}"/>
              </a:ext>
            </a:extLst>
          </p:cNvPr>
          <p:cNvSpPr txBox="1"/>
          <p:nvPr/>
        </p:nvSpPr>
        <p:spPr>
          <a:xfrm>
            <a:off x="8081517" y="4984814"/>
            <a:ext cx="3861750" cy="1069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2000" kern="100" dirty="0">
                <a:solidFill>
                  <a:schemeClr val="bg1"/>
                </a:solidFill>
                <a:effectLst/>
                <a:latin typeface="Aptos (Body)"/>
                <a:ea typeface="Aptos" panose="020B0004020202020204" pitchFamily="34" charset="0"/>
                <a:cs typeface="Times New Roman" panose="02020603050405020304" pitchFamily="18" charset="0"/>
              </a:rPr>
              <a:t>What if you had 24/7 access to your own dedicated research software engineer? 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C6FA975-6647-6070-B6D1-971A1537EBD3}"/>
              </a:ext>
            </a:extLst>
          </p:cNvPr>
          <p:cNvSpPr/>
          <p:nvPr/>
        </p:nvSpPr>
        <p:spPr>
          <a:xfrm>
            <a:off x="218531" y="1130413"/>
            <a:ext cx="11501886" cy="2880997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31B5DD8-F1A4-BED3-7F3A-B408B48E873C}"/>
              </a:ext>
            </a:extLst>
          </p:cNvPr>
          <p:cNvCxnSpPr>
            <a:cxnSpLocks/>
          </p:cNvCxnSpPr>
          <p:nvPr/>
        </p:nvCxnSpPr>
        <p:spPr>
          <a:xfrm>
            <a:off x="408316" y="3218754"/>
            <a:ext cx="11122325" cy="0"/>
          </a:xfrm>
          <a:prstGeom prst="line">
            <a:avLst/>
          </a:prstGeom>
          <a:ln w="76200">
            <a:solidFill>
              <a:srgbClr val="A1E4E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056B206-8B39-0869-211F-20772B4DD7EA}"/>
              </a:ext>
            </a:extLst>
          </p:cNvPr>
          <p:cNvSpPr txBox="1"/>
          <p:nvPr/>
        </p:nvSpPr>
        <p:spPr>
          <a:xfrm>
            <a:off x="4761776" y="1167400"/>
            <a:ext cx="24153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rgbClr val="A1E4E8"/>
                </a:solidFill>
              </a:rPr>
              <a:t>Programming: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01A503-6CA0-AA8D-076C-3BF18610A684}"/>
              </a:ext>
            </a:extLst>
          </p:cNvPr>
          <p:cNvSpPr txBox="1"/>
          <p:nvPr/>
        </p:nvSpPr>
        <p:spPr>
          <a:xfrm>
            <a:off x="408316" y="2570912"/>
            <a:ext cx="908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A1E4E8"/>
                </a:solidFill>
              </a:rPr>
              <a:t>WW2</a:t>
            </a:r>
            <a:endParaRPr lang="en-GB" dirty="0">
              <a:solidFill>
                <a:srgbClr val="A1E4E8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538657-20B7-F8C6-5F8B-D5C175818689}"/>
              </a:ext>
            </a:extLst>
          </p:cNvPr>
          <p:cNvSpPr txBox="1"/>
          <p:nvPr/>
        </p:nvSpPr>
        <p:spPr>
          <a:xfrm>
            <a:off x="10012392" y="2471915"/>
            <a:ext cx="15182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A1E4E8"/>
                </a:solidFill>
              </a:rPr>
              <a:t>Present Day</a:t>
            </a:r>
            <a:endParaRPr lang="en-GB" dirty="0">
              <a:solidFill>
                <a:srgbClr val="A1E4E8"/>
              </a:solidFill>
            </a:endParaRPr>
          </a:p>
        </p:txBody>
      </p:sp>
      <p:pic>
        <p:nvPicPr>
          <p:cNvPr id="10" name="Picture 2" descr="undefined">
            <a:extLst>
              <a:ext uri="{FF2B5EF4-FFF2-40B4-BE49-F238E27FC236}">
                <a16:creationId xmlns:a16="http://schemas.microsoft.com/office/drawing/2014/main" id="{1C9F729F-3F09-D643-2D58-099963122F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985" y="2151684"/>
            <a:ext cx="1966823" cy="94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867B42-1733-36F2-722F-F8F40A842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091" y="2012429"/>
            <a:ext cx="2160769" cy="11169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C01E1B-CFDA-7EB6-3C45-0A5D044455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7011" y="2283297"/>
            <a:ext cx="2073898" cy="7773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81E2EA7-0276-8684-9277-A702B2AFE5D8}"/>
              </a:ext>
            </a:extLst>
          </p:cNvPr>
          <p:cNvSpPr txBox="1"/>
          <p:nvPr/>
        </p:nvSpPr>
        <p:spPr>
          <a:xfrm>
            <a:off x="989162" y="3362696"/>
            <a:ext cx="3001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A1E4E8"/>
                </a:solidFill>
              </a:rPr>
              <a:t>Punch-card Programming</a:t>
            </a:r>
            <a:endParaRPr lang="en-GB" dirty="0">
              <a:solidFill>
                <a:srgbClr val="A1E4E8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4233C5-E830-0B34-9BA1-D7254453E7D7}"/>
              </a:ext>
            </a:extLst>
          </p:cNvPr>
          <p:cNvSpPr txBox="1"/>
          <p:nvPr/>
        </p:nvSpPr>
        <p:spPr>
          <a:xfrm>
            <a:off x="4715770" y="3362696"/>
            <a:ext cx="28524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A1E4E8"/>
                </a:solidFill>
              </a:rPr>
              <a:t>Programming languages</a:t>
            </a:r>
            <a:endParaRPr lang="en-GB" dirty="0">
              <a:solidFill>
                <a:srgbClr val="A1E4E8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C1B97-73D8-16D9-0EF6-99DE50CEA874}"/>
              </a:ext>
            </a:extLst>
          </p:cNvPr>
          <p:cNvSpPr txBox="1"/>
          <p:nvPr/>
        </p:nvSpPr>
        <p:spPr>
          <a:xfrm>
            <a:off x="7890291" y="3356908"/>
            <a:ext cx="20473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rgbClr val="A1E4E8"/>
                </a:solidFill>
              </a:rPr>
              <a:t>Human language</a:t>
            </a:r>
            <a:endParaRPr lang="en-GB" dirty="0">
              <a:solidFill>
                <a:srgbClr val="A1E4E8"/>
              </a:solidFill>
            </a:endParaRPr>
          </a:p>
        </p:txBody>
      </p:sp>
      <p:pic>
        <p:nvPicPr>
          <p:cNvPr id="17" name="Picture 16" descr="A logo with white text&#10;&#10;AI-generated content may be incorrect.">
            <a:extLst>
              <a:ext uri="{FF2B5EF4-FFF2-40B4-BE49-F238E27FC236}">
                <a16:creationId xmlns:a16="http://schemas.microsoft.com/office/drawing/2014/main" id="{E96B7DB4-F1BE-676D-3985-AED69E2EA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0007" y="5113761"/>
            <a:ext cx="2018933" cy="98599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BDAA54D-F15E-E258-6758-F6BCFDBD47E9}"/>
              </a:ext>
            </a:extLst>
          </p:cNvPr>
          <p:cNvSpPr txBox="1"/>
          <p:nvPr/>
        </p:nvSpPr>
        <p:spPr>
          <a:xfrm>
            <a:off x="178277" y="4435241"/>
            <a:ext cx="4623762" cy="2168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b="1" kern="100" dirty="0">
                <a:solidFill>
                  <a:schemeClr val="bg1"/>
                </a:solidFill>
                <a:effectLst/>
                <a:latin typeface="Aptos (Body)"/>
                <a:ea typeface="Aptos" panose="020B0004020202020204" pitchFamily="34" charset="0"/>
                <a:cs typeface="Times New Roman" panose="02020603050405020304" pitchFamily="18" charset="0"/>
              </a:rPr>
              <a:t>Search is being transformed: 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kern="100" dirty="0">
                <a:solidFill>
                  <a:schemeClr val="bg1"/>
                </a:solidFill>
                <a:latin typeface="Aptos (Body)"/>
                <a:ea typeface="Aptos" panose="020B0004020202020204" pitchFamily="34" charset="0"/>
                <a:cs typeface="Times New Roman" panose="02020603050405020304" pitchFamily="18" charset="0"/>
              </a:rPr>
              <a:t>-Human language questions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kern="100" dirty="0">
                <a:solidFill>
                  <a:schemeClr val="bg1"/>
                </a:solidFill>
                <a:latin typeface="Aptos (Body)"/>
                <a:ea typeface="Aptos" panose="020B0004020202020204" pitchFamily="34" charset="0"/>
                <a:cs typeface="Times New Roman" panose="02020603050405020304" pitchFamily="18" charset="0"/>
              </a:rPr>
              <a:t>-Semantic search using embedding models and vector databases</a:t>
            </a:r>
          </a:p>
          <a:p>
            <a:pPr>
              <a:lnSpc>
                <a:spcPct val="107000"/>
              </a:lnSpc>
              <a:spcAft>
                <a:spcPts val="800"/>
              </a:spcAft>
              <a:buNone/>
            </a:pPr>
            <a:r>
              <a:rPr lang="en-GB" sz="1800" kern="100" dirty="0">
                <a:solidFill>
                  <a:schemeClr val="bg1"/>
                </a:solidFill>
                <a:effectLst/>
                <a:latin typeface="Aptos (Body)"/>
                <a:ea typeface="Aptos" panose="020B0004020202020204" pitchFamily="34" charset="0"/>
                <a:cs typeface="Times New Roman" panose="02020603050405020304" pitchFamily="18" charset="0"/>
              </a:rPr>
              <a:t>-Or </a:t>
            </a:r>
            <a:r>
              <a:rPr lang="en-GB" kern="100" dirty="0">
                <a:solidFill>
                  <a:schemeClr val="bg1"/>
                </a:solidFill>
                <a:latin typeface="Aptos (Body)"/>
                <a:ea typeface="Aptos" panose="020B0004020202020204" pitchFamily="34" charset="0"/>
                <a:cs typeface="Times New Roman" panose="02020603050405020304" pitchFamily="18" charset="0"/>
              </a:rPr>
              <a:t>question to regex code/ or SQL for databases. </a:t>
            </a:r>
            <a:endParaRPr lang="en-GB" sz="1800" kern="100" dirty="0">
              <a:solidFill>
                <a:schemeClr val="bg1"/>
              </a:solidFill>
              <a:effectLst/>
              <a:latin typeface="Aptos (Body)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44951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CF77048-254D-B547-8C42-D5B9CDF363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2E4F369-15FD-C686-FC7E-284B8A6D15B5}"/>
              </a:ext>
            </a:extLst>
          </p:cNvPr>
          <p:cNvSpPr txBox="1"/>
          <p:nvPr/>
        </p:nvSpPr>
        <p:spPr>
          <a:xfrm>
            <a:off x="2245735" y="250064"/>
            <a:ext cx="7392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Unstructured to Structured Data</a:t>
            </a:r>
          </a:p>
        </p:txBody>
      </p:sp>
      <p:pic>
        <p:nvPicPr>
          <p:cNvPr id="19" name="Picture 18" descr="A page of a book&#10;&#10;AI-generated content may be incorrect.">
            <a:extLst>
              <a:ext uri="{FF2B5EF4-FFF2-40B4-BE49-F238E27FC236}">
                <a16:creationId xmlns:a16="http://schemas.microsoft.com/office/drawing/2014/main" id="{AA08A7E6-E696-BD4E-139F-C8204DAB6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68" y="2396334"/>
            <a:ext cx="1772997" cy="1373518"/>
          </a:xfrm>
          <a:prstGeom prst="rect">
            <a:avLst/>
          </a:prstGeom>
        </p:spPr>
      </p:pic>
      <p:pic>
        <p:nvPicPr>
          <p:cNvPr id="20" name="Picture 19" descr="A close up of a letter&#10;&#10;AI-generated content may be incorrect.">
            <a:extLst>
              <a:ext uri="{FF2B5EF4-FFF2-40B4-BE49-F238E27FC236}">
                <a16:creationId xmlns:a16="http://schemas.microsoft.com/office/drawing/2014/main" id="{92E0343F-81B0-AEE9-CB8D-EFD28BC13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2436">
            <a:off x="277615" y="2813435"/>
            <a:ext cx="1833801" cy="1151856"/>
          </a:xfrm>
          <a:prstGeom prst="rect">
            <a:avLst/>
          </a:prstGeom>
        </p:spPr>
      </p:pic>
      <p:pic>
        <p:nvPicPr>
          <p:cNvPr id="21" name="Picture 20" descr="A close up of a letter&#10;&#10;AI-generated content may be incorrect.">
            <a:extLst>
              <a:ext uri="{FF2B5EF4-FFF2-40B4-BE49-F238E27FC236}">
                <a16:creationId xmlns:a16="http://schemas.microsoft.com/office/drawing/2014/main" id="{A1ED9774-EEDD-733F-C251-06C63DC08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269319">
            <a:off x="137170" y="3345556"/>
            <a:ext cx="1584083" cy="1037224"/>
          </a:xfrm>
          <a:prstGeom prst="rect">
            <a:avLst/>
          </a:prstGeom>
        </p:spPr>
      </p:pic>
      <p:pic>
        <p:nvPicPr>
          <p:cNvPr id="22" name="Picture 21" descr="A page of a book&#10;&#10;AI-generated content may be incorrect.">
            <a:extLst>
              <a:ext uri="{FF2B5EF4-FFF2-40B4-BE49-F238E27FC236}">
                <a16:creationId xmlns:a16="http://schemas.microsoft.com/office/drawing/2014/main" id="{2A040B20-DB90-162D-FC69-94B9FE667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24789">
            <a:off x="205159" y="3913011"/>
            <a:ext cx="1611815" cy="1248654"/>
          </a:xfrm>
          <a:prstGeom prst="rect">
            <a:avLst/>
          </a:prstGeom>
        </p:spPr>
      </p:pic>
      <p:pic>
        <p:nvPicPr>
          <p:cNvPr id="23" name="Picture 22" descr="A close up of a letter&#10;&#10;AI-generated content may be incorrect.">
            <a:extLst>
              <a:ext uri="{FF2B5EF4-FFF2-40B4-BE49-F238E27FC236}">
                <a16:creationId xmlns:a16="http://schemas.microsoft.com/office/drawing/2014/main" id="{31E23C4B-355A-946E-A7C4-560665365B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87225">
            <a:off x="372969" y="4320037"/>
            <a:ext cx="1667092" cy="1047142"/>
          </a:xfrm>
          <a:prstGeom prst="rect">
            <a:avLst/>
          </a:prstGeom>
        </p:spPr>
      </p:pic>
      <p:pic>
        <p:nvPicPr>
          <p:cNvPr id="24" name="Picture 23" descr="A close up of a letter&#10;&#10;AI-generated content may be incorrect.">
            <a:extLst>
              <a:ext uri="{FF2B5EF4-FFF2-40B4-BE49-F238E27FC236}">
                <a16:creationId xmlns:a16="http://schemas.microsoft.com/office/drawing/2014/main" id="{D0EE0A05-007E-2DA1-C7D2-EF26FB4D9D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94108">
            <a:off x="221173" y="4846947"/>
            <a:ext cx="1440076" cy="942932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F8CA7C0-46BB-64FE-8378-19AC05D5497A}"/>
              </a:ext>
            </a:extLst>
          </p:cNvPr>
          <p:cNvSpPr/>
          <p:nvPr/>
        </p:nvSpPr>
        <p:spPr>
          <a:xfrm>
            <a:off x="2287313" y="3508849"/>
            <a:ext cx="1278271" cy="87354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FEAE4D57-69B9-BF12-E3AE-31346A924CBF}"/>
              </a:ext>
            </a:extLst>
          </p:cNvPr>
          <p:cNvSpPr/>
          <p:nvPr/>
        </p:nvSpPr>
        <p:spPr>
          <a:xfrm>
            <a:off x="9259366" y="3456616"/>
            <a:ext cx="977314" cy="87354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A090AF-B152-4AAF-483C-CE1A9E37A415}"/>
              </a:ext>
            </a:extLst>
          </p:cNvPr>
          <p:cNvSpPr txBox="1"/>
          <p:nvPr/>
        </p:nvSpPr>
        <p:spPr>
          <a:xfrm>
            <a:off x="305751" y="1355643"/>
            <a:ext cx="12709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Raw historical sources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2AD54E4-C6CA-0F5F-A486-0FEF1160A1F9}"/>
              </a:ext>
            </a:extLst>
          </p:cNvPr>
          <p:cNvSpPr txBox="1"/>
          <p:nvPr/>
        </p:nvSpPr>
        <p:spPr>
          <a:xfrm>
            <a:off x="2117550" y="4425507"/>
            <a:ext cx="156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OCR, HTR, transcription</a:t>
            </a:r>
          </a:p>
        </p:txBody>
      </p:sp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B5F864-C4C4-7D30-7288-501BCD869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639" y="2667741"/>
            <a:ext cx="965086" cy="707887"/>
          </a:xfrm>
          <a:prstGeom prst="rect">
            <a:avLst/>
          </a:prstGeom>
        </p:spPr>
      </p:pic>
      <p:pic>
        <p:nvPicPr>
          <p:cNvPr id="32" name="Picture 3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1E0C3BC-90B3-C299-FD50-0FA3B11D7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038" y="2681477"/>
            <a:ext cx="965085" cy="707886"/>
          </a:xfrm>
          <a:prstGeom prst="rect">
            <a:avLst/>
          </a:prstGeom>
        </p:spPr>
      </p:pic>
      <p:pic>
        <p:nvPicPr>
          <p:cNvPr id="33" name="Picture 3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987CA4-226F-0217-766F-F54734692F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76" y="3520646"/>
            <a:ext cx="1016345" cy="745485"/>
          </a:xfrm>
          <a:prstGeom prst="rect">
            <a:avLst/>
          </a:prstGeom>
        </p:spPr>
      </p:pic>
      <p:pic>
        <p:nvPicPr>
          <p:cNvPr id="34" name="Picture 3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EE5001E-6D76-BC50-0D5E-0B12C855B8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3638" y="3558244"/>
            <a:ext cx="965087" cy="707887"/>
          </a:xfrm>
          <a:prstGeom prst="rect">
            <a:avLst/>
          </a:prstGeom>
        </p:spPr>
      </p:pic>
      <p:pic>
        <p:nvPicPr>
          <p:cNvPr id="35" name="Picture 3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C6069A0-82C2-DCE8-F8B9-87D3D2EB3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3776" y="4407419"/>
            <a:ext cx="1016347" cy="745486"/>
          </a:xfrm>
          <a:prstGeom prst="rect">
            <a:avLst/>
          </a:prstGeom>
        </p:spPr>
      </p:pic>
      <p:pic>
        <p:nvPicPr>
          <p:cNvPr id="36" name="Picture 3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D2A2A3-D0DD-4815-4F08-D4ACB92228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579" y="4425507"/>
            <a:ext cx="965088" cy="70788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EE46FA72-EABE-44A8-1132-C9A71DBE48D8}"/>
              </a:ext>
            </a:extLst>
          </p:cNvPr>
          <p:cNvSpPr txBox="1"/>
          <p:nvPr/>
        </p:nvSpPr>
        <p:spPr>
          <a:xfrm>
            <a:off x="3872978" y="1890127"/>
            <a:ext cx="1714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Digital full-text files</a:t>
            </a:r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79DA98C-AE75-39EB-557A-EE821166D27B}"/>
              </a:ext>
            </a:extLst>
          </p:cNvPr>
          <p:cNvSpPr/>
          <p:nvPr/>
        </p:nvSpPr>
        <p:spPr>
          <a:xfrm>
            <a:off x="6183611" y="3475415"/>
            <a:ext cx="1101758" cy="87354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17DA64-DCA7-BB64-01B5-D254C89FE5DE}"/>
              </a:ext>
            </a:extLst>
          </p:cNvPr>
          <p:cNvSpPr txBox="1"/>
          <p:nvPr/>
        </p:nvSpPr>
        <p:spPr>
          <a:xfrm>
            <a:off x="2200159" y="3059668"/>
            <a:ext cx="14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Digitisation</a:t>
            </a:r>
          </a:p>
        </p:txBody>
      </p:sp>
      <p:pic>
        <p:nvPicPr>
          <p:cNvPr id="42" name="Picture 4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519DFBC-7C1D-B427-3741-F1EFF3487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2732" y="3021665"/>
            <a:ext cx="1599270" cy="1727007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2EB7B57-87C5-A47F-AE2A-F931BA2A842E}"/>
              </a:ext>
            </a:extLst>
          </p:cNvPr>
          <p:cNvSpPr txBox="1"/>
          <p:nvPr/>
        </p:nvSpPr>
        <p:spPr>
          <a:xfrm>
            <a:off x="5876504" y="4297269"/>
            <a:ext cx="156029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Translation, entity recognition, sentiment analysis, meta-data extraction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5126436-333C-2464-4932-E4AC99D5552A}"/>
              </a:ext>
            </a:extLst>
          </p:cNvPr>
          <p:cNvSpPr txBox="1"/>
          <p:nvPr/>
        </p:nvSpPr>
        <p:spPr>
          <a:xfrm>
            <a:off x="5955967" y="3087284"/>
            <a:ext cx="14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Processing</a:t>
            </a:r>
          </a:p>
        </p:txBody>
      </p:sp>
      <p:pic>
        <p:nvPicPr>
          <p:cNvPr id="46" name="Graphic 45" descr="Database with solid fill">
            <a:extLst>
              <a:ext uri="{FF2B5EF4-FFF2-40B4-BE49-F238E27FC236}">
                <a16:creationId xmlns:a16="http://schemas.microsoft.com/office/drawing/2014/main" id="{E0DDD521-F043-F7AA-75BB-688FA1884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28150" y="3363724"/>
            <a:ext cx="1163792" cy="1163792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1BCB2141-A773-3689-EDF6-3BEA3E78A9C5}"/>
              </a:ext>
            </a:extLst>
          </p:cNvPr>
          <p:cNvSpPr txBox="1"/>
          <p:nvPr/>
        </p:nvSpPr>
        <p:spPr>
          <a:xfrm>
            <a:off x="9107940" y="3083093"/>
            <a:ext cx="14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</a:rPr>
              <a:t>Storage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844EAB-7EC2-46E7-AE13-119D5038843B}"/>
              </a:ext>
            </a:extLst>
          </p:cNvPr>
          <p:cNvSpPr txBox="1"/>
          <p:nvPr/>
        </p:nvSpPr>
        <p:spPr>
          <a:xfrm>
            <a:off x="9125719" y="4456285"/>
            <a:ext cx="1560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Database migration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8CF4EB2-8C99-FC2B-CABF-DAA005635E81}"/>
              </a:ext>
            </a:extLst>
          </p:cNvPr>
          <p:cNvSpPr txBox="1"/>
          <p:nvPr/>
        </p:nvSpPr>
        <p:spPr>
          <a:xfrm>
            <a:off x="7415224" y="1796169"/>
            <a:ext cx="17142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TEI, JSON, etc</a:t>
            </a:r>
          </a:p>
          <a:p>
            <a:pPr algn="ctr"/>
            <a:r>
              <a:rPr lang="en-GB" dirty="0">
                <a:solidFill>
                  <a:schemeClr val="bg1"/>
                </a:solidFill>
              </a:rPr>
              <a:t>structured universally readable file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B58DF3-64A3-5786-F939-E5DA4316272B}"/>
              </a:ext>
            </a:extLst>
          </p:cNvPr>
          <p:cNvSpPr txBox="1"/>
          <p:nvPr/>
        </p:nvSpPr>
        <p:spPr>
          <a:xfrm>
            <a:off x="10236680" y="2344575"/>
            <a:ext cx="1714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</a:rPr>
              <a:t>Database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94B1A5-9F83-E034-CB36-48084646C452}"/>
              </a:ext>
            </a:extLst>
          </p:cNvPr>
          <p:cNvSpPr txBox="1"/>
          <p:nvPr/>
        </p:nvSpPr>
        <p:spPr>
          <a:xfrm>
            <a:off x="3361422" y="955516"/>
            <a:ext cx="5469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“The datafication of sources”</a:t>
            </a:r>
          </a:p>
        </p:txBody>
      </p:sp>
    </p:spTree>
    <p:extLst>
      <p:ext uri="{BB962C8B-B14F-4D97-AF65-F5344CB8AC3E}">
        <p14:creationId xmlns:p14="http://schemas.microsoft.com/office/powerpoint/2010/main" val="411457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the number of the same species&#10;&#10;AI-generated content may be incorrect.">
            <a:extLst>
              <a:ext uri="{FF2B5EF4-FFF2-40B4-BE49-F238E27FC236}">
                <a16:creationId xmlns:a16="http://schemas.microsoft.com/office/drawing/2014/main" id="{923A0D0C-E755-3684-9985-D77D9A61A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862" y="1761432"/>
            <a:ext cx="7082096" cy="4409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D12025-C64D-348E-97B3-2582E417BF14}"/>
              </a:ext>
            </a:extLst>
          </p:cNvPr>
          <p:cNvSpPr txBox="1"/>
          <p:nvPr/>
        </p:nvSpPr>
        <p:spPr>
          <a:xfrm>
            <a:off x="2245735" y="250064"/>
            <a:ext cx="73921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Example processing step: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Emotion Classification Models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EB366-38CF-E464-E09B-56B0AAE8D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23" y="124264"/>
            <a:ext cx="2464281" cy="2814468"/>
          </a:xfrm>
          <a:prstGeom prst="rect">
            <a:avLst/>
          </a:prstGeom>
        </p:spPr>
      </p:pic>
      <p:pic>
        <p:nvPicPr>
          <p:cNvPr id="3" name="Picture 2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4278E64-8A25-836E-DC66-067E875EC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24" y="3072648"/>
            <a:ext cx="4427481" cy="308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2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B55524-B75C-6350-16FC-A4140CC6E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75982E-4DF6-97B8-6EF3-46D4ED63D9CE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1000"/>
          </a:blip>
          <a:stretch>
            <a:fillRect/>
          </a:stretch>
        </p:blipFill>
        <p:spPr>
          <a:xfrm>
            <a:off x="2708571" y="53853"/>
            <a:ext cx="6750293" cy="6750293"/>
          </a:xfrm>
          <a:prstGeom prst="rect">
            <a:avLst/>
          </a:prstGeom>
          <a:effectLst>
            <a:softEdge rad="27940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5C02FF9-7380-FCEB-85DA-E70A3A571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59DA7-ACB2-CEBF-1D78-EA9A8D875C02}"/>
              </a:ext>
            </a:extLst>
          </p:cNvPr>
          <p:cNvSpPr txBox="1"/>
          <p:nvPr/>
        </p:nvSpPr>
        <p:spPr>
          <a:xfrm>
            <a:off x="3228047" y="2767280"/>
            <a:ext cx="5724404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6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Thank you!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600" b="1" dirty="0">
              <a:solidFill>
                <a:srgbClr val="C00000"/>
              </a:solidFill>
              <a:latin typeface="Agency FB" panose="020B0503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400" b="1" dirty="0">
                <a:solidFill>
                  <a:srgbClr val="C00000"/>
                </a:solidFill>
                <a:latin typeface="Agency FB" panose="020B0503020202020204" pitchFamily="34" charset="0"/>
              </a:rPr>
              <a:t>Jacob Forward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4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jf743@cam.ac.uk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B5D227-A563-BD61-FF01-C80F1D690998}"/>
              </a:ext>
            </a:extLst>
          </p:cNvPr>
          <p:cNvCxnSpPr>
            <a:cxnSpLocks/>
          </p:cNvCxnSpPr>
          <p:nvPr/>
        </p:nvCxnSpPr>
        <p:spPr>
          <a:xfrm>
            <a:off x="0" y="0"/>
            <a:ext cx="0" cy="685800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4C4B64-DF9B-2FA7-2E57-6B95CB04E9EC}"/>
              </a:ext>
            </a:extLst>
          </p:cNvPr>
          <p:cNvCxnSpPr>
            <a:cxnSpLocks/>
          </p:cNvCxnSpPr>
          <p:nvPr/>
        </p:nvCxnSpPr>
        <p:spPr>
          <a:xfrm>
            <a:off x="12187238" y="0"/>
            <a:ext cx="0" cy="6858000"/>
          </a:xfrm>
          <a:prstGeom prst="line">
            <a:avLst/>
          </a:prstGeom>
          <a:ln w="1905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" name="Picture 3" descr="A qr code with a triangle and dots&#10;&#10;AI-generated content may be incorrect.">
            <a:extLst>
              <a:ext uri="{FF2B5EF4-FFF2-40B4-BE49-F238E27FC236}">
                <a16:creationId xmlns:a16="http://schemas.microsoft.com/office/drawing/2014/main" id="{BE08BC0C-F9DF-3C74-FD80-47DD475FC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358" y="4521068"/>
            <a:ext cx="2283078" cy="2283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388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5715</TotalTime>
  <Words>203</Words>
  <Application>Microsoft Macintosh PowerPoint</Application>
  <PresentationFormat>Widescreen</PresentationFormat>
  <Paragraphs>46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Agency FB</vt:lpstr>
      <vt:lpstr>Aptos</vt:lpstr>
      <vt:lpstr>Aptos (Body)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Jacob Forward</dc:creator>
  <cp:lastModifiedBy>Liudmila Lyagushkina</cp:lastModifiedBy>
  <cp:revision>4</cp:revision>
  <dcterms:created xsi:type="dcterms:W3CDTF">2025-03-15T11:31:03Z</dcterms:created>
  <dcterms:modified xsi:type="dcterms:W3CDTF">2026-02-04T15:14:19Z</dcterms:modified>
</cp:coreProperties>
</file>